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8" r:id="rId4"/>
    <p:sldId id="257" r:id="rId5"/>
    <p:sldId id="263" r:id="rId6"/>
    <p:sldId id="262" r:id="rId7"/>
    <p:sldId id="264" r:id="rId8"/>
    <p:sldId id="268" r:id="rId9"/>
    <p:sldId id="269" r:id="rId10"/>
    <p:sldId id="259" r:id="rId11"/>
    <p:sldId id="261" r:id="rId12"/>
    <p:sldId id="265" r:id="rId13"/>
    <p:sldId id="267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4C6A-D525-45B9-A49C-FC5A572FFAB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EA59F-7AA6-426D-9164-C64511DCF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A59F-7AA6-426D-9164-C64511DCFE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CCCCFF">
                <a:alpha val="11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United States Otolaryngology Residency: What is Required and How Can Non-US Residents Get a Position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3246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John M. Del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Gaudio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MD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Professor and Residency Program Director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Department of Otolaryngology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Emory University  School of Medicine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Atlanta, GA, USA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Emory OTO Foreign 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JNM- Accepted outside of the match for PGY-2 year when program increased from 2 to 3 residents per year.</a:t>
            </a:r>
          </a:p>
          <a:p>
            <a:pPr lvl="1"/>
            <a:r>
              <a:rPr lang="en-US" dirty="0" smtClean="0"/>
              <a:t>Graduated medical school in Colombia and was performing a preliminary year surgery internship at Emory </a:t>
            </a:r>
          </a:p>
          <a:p>
            <a:pPr lvl="1"/>
            <a:r>
              <a:rPr lang="en-US" dirty="0" smtClean="0"/>
              <a:t>Excellent recommendations from Surgery faculty and Otolaryngology residents who interacted with him</a:t>
            </a:r>
          </a:p>
          <a:p>
            <a:pPr lvl="1"/>
            <a:r>
              <a:rPr lang="en-US" dirty="0" smtClean="0"/>
              <a:t>Excellent performance as resident, joined Otolaryngology faculty for 1 year</a:t>
            </a:r>
          </a:p>
          <a:p>
            <a:pPr lvl="1"/>
            <a:r>
              <a:rPr lang="en-US" dirty="0" smtClean="0"/>
              <a:t>First Otolaryngology Resident to be accepted into the Emory General Plastic Surgery Fellowship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Emory OTO Foreign 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OH- PGY-3 at Emory</a:t>
            </a:r>
          </a:p>
          <a:p>
            <a:pPr lvl="1"/>
            <a:r>
              <a:rPr lang="en-US" dirty="0" smtClean="0"/>
              <a:t>Graduated medical school in Caracas, Venezuela</a:t>
            </a:r>
          </a:p>
          <a:p>
            <a:pPr lvl="1"/>
            <a:r>
              <a:rPr lang="en-US" dirty="0" smtClean="0"/>
              <a:t>Performed 1 year of research in </a:t>
            </a:r>
            <a:r>
              <a:rPr lang="en-US" dirty="0" err="1" smtClean="0"/>
              <a:t>Laryngology</a:t>
            </a:r>
            <a:r>
              <a:rPr lang="en-US" dirty="0" smtClean="0"/>
              <a:t> at Emory Voice Center</a:t>
            </a:r>
          </a:p>
          <a:p>
            <a:pPr lvl="2"/>
            <a:r>
              <a:rPr lang="en-US" dirty="0" smtClean="0"/>
              <a:t>Proved self to be a hard worker, dependable, and a good personality</a:t>
            </a:r>
          </a:p>
          <a:p>
            <a:pPr lvl="1"/>
            <a:r>
              <a:rPr lang="en-US" dirty="0" smtClean="0"/>
              <a:t>Successfully matched in Otolaryngology at Emory the following year </a:t>
            </a:r>
          </a:p>
          <a:p>
            <a:r>
              <a:rPr lang="en-US" dirty="0" smtClean="0"/>
              <a:t>With recommendations from </a:t>
            </a:r>
            <a:r>
              <a:rPr lang="en-US" dirty="0" err="1" smtClean="0"/>
              <a:t>Oto</a:t>
            </a:r>
            <a:r>
              <a:rPr lang="en-US" dirty="0" smtClean="0"/>
              <a:t> faculty, his wife was offered a research position in Ophthalmology  and matched at Emory the following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 to Foreign Residency Grads obtaining </a:t>
            </a:r>
            <a:r>
              <a:rPr lang="en-US" dirty="0" err="1" smtClean="0"/>
              <a:t>Oto</a:t>
            </a:r>
            <a:r>
              <a:rPr lang="en-US" dirty="0" smtClean="0"/>
              <a:t> Fellowship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Ability to get an unrestricted state license</a:t>
            </a:r>
          </a:p>
          <a:p>
            <a:pPr lvl="1"/>
            <a:r>
              <a:rPr lang="en-US" dirty="0" smtClean="0"/>
              <a:t>Unrestricted license allows independent practice </a:t>
            </a:r>
          </a:p>
          <a:p>
            <a:pPr lvl="2"/>
            <a:r>
              <a:rPr lang="en-US" dirty="0" smtClean="0"/>
              <a:t>Permits billing for services</a:t>
            </a:r>
          </a:p>
          <a:p>
            <a:pPr lvl="2"/>
            <a:r>
              <a:rPr lang="en-US" dirty="0" smtClean="0"/>
              <a:t>Joining faculty as instructor with faculty privileges and responsibilities</a:t>
            </a:r>
          </a:p>
          <a:p>
            <a:pPr lvl="3"/>
            <a:r>
              <a:rPr lang="en-US" dirty="0" smtClean="0"/>
              <a:t>Can be on-call independently</a:t>
            </a:r>
          </a:p>
          <a:p>
            <a:pPr lvl="3"/>
            <a:r>
              <a:rPr lang="en-US" dirty="0" smtClean="0"/>
              <a:t>Can schedule surgical cases as attending surgeon</a:t>
            </a:r>
          </a:p>
          <a:p>
            <a:pPr lvl="4"/>
            <a:r>
              <a:rPr lang="en-US" dirty="0" smtClean="0"/>
              <a:t>Allows better training as the “Teaching Physician”</a:t>
            </a:r>
          </a:p>
          <a:p>
            <a:pPr lvl="1"/>
            <a:r>
              <a:rPr lang="en-US" dirty="0" smtClean="0"/>
              <a:t>Restricted state license (Training license) allows supervised training (i.e. resident status)</a:t>
            </a:r>
          </a:p>
          <a:p>
            <a:pPr lvl="2"/>
            <a:r>
              <a:rPr lang="en-US" dirty="0" smtClean="0"/>
              <a:t>Can’t bill for services independently, take call, or have junior attending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Otolaryngology Board Certification</a:t>
            </a:r>
            <a:br>
              <a:rPr lang="en-US" dirty="0" smtClean="0"/>
            </a:b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Passed USMLE exams</a:t>
            </a:r>
          </a:p>
          <a:p>
            <a:r>
              <a:rPr lang="en-US" dirty="0" smtClean="0"/>
              <a:t>Completed an ACGME approved Otolaryngology Residency Program</a:t>
            </a:r>
          </a:p>
          <a:p>
            <a:pPr lvl="1"/>
            <a:r>
              <a:rPr lang="en-US" dirty="0" smtClean="0"/>
              <a:t>Each program can only graduate as many residents each year as they are approved to have by the ACGME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program may have more residents than approved by the ACGME but only the approved number can take the ABO certification exam each year</a:t>
            </a:r>
          </a:p>
          <a:p>
            <a:pPr lvl="2"/>
            <a:r>
              <a:rPr lang="en-US" dirty="0" smtClean="0"/>
              <a:t>Non-categorical residents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of Foreign Medical School Grads that Complete US Residency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sit for American Board of Otolaryngology Certification Exam</a:t>
            </a:r>
          </a:p>
          <a:p>
            <a:r>
              <a:rPr lang="en-US" dirty="0" smtClean="0"/>
              <a:t>Have the same status as US born graduates of residency programs</a:t>
            </a:r>
          </a:p>
          <a:p>
            <a:endParaRPr lang="en-US" dirty="0" smtClean="0"/>
          </a:p>
          <a:p>
            <a:r>
              <a:rPr lang="en-US" dirty="0" smtClean="0"/>
              <a:t>Only issue for US practice would be Visa or citizenship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difficult, but not impossible, for a foreign medical graduate to obtain a US residency position</a:t>
            </a:r>
          </a:p>
          <a:p>
            <a:r>
              <a:rPr lang="en-US" dirty="0" smtClean="0"/>
              <a:t>Familiarity of program with resident is the most important factor</a:t>
            </a:r>
          </a:p>
          <a:p>
            <a:pPr lvl="1"/>
            <a:r>
              <a:rPr lang="en-US" dirty="0" smtClean="0"/>
              <a:t>Perform an elective </a:t>
            </a:r>
            <a:r>
              <a:rPr lang="en-US" dirty="0" err="1" smtClean="0"/>
              <a:t>Oto</a:t>
            </a:r>
            <a:r>
              <a:rPr lang="en-US" dirty="0" smtClean="0"/>
              <a:t> rotation at US program</a:t>
            </a:r>
          </a:p>
          <a:p>
            <a:r>
              <a:rPr lang="en-US" dirty="0" smtClean="0"/>
              <a:t>Be familiar with Visa requirements and </a:t>
            </a:r>
            <a:r>
              <a:rPr lang="en-US" smtClean="0"/>
              <a:t>other barriers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Match Results</a:t>
            </a:r>
            <a:br>
              <a:rPr lang="en-US" dirty="0" smtClean="0"/>
            </a:br>
            <a:r>
              <a:rPr lang="en-US" dirty="0" smtClean="0"/>
              <a:t>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Medical Graduates – 94% matched</a:t>
            </a:r>
          </a:p>
          <a:p>
            <a:r>
              <a:rPr lang="en-US" dirty="0" smtClean="0"/>
              <a:t>Foreign Medical Grads – 55% matched</a:t>
            </a:r>
          </a:p>
          <a:p>
            <a:pPr lvl="1"/>
            <a:r>
              <a:rPr lang="en-US" dirty="0" smtClean="0"/>
              <a:t>Most common specialties</a:t>
            </a:r>
          </a:p>
          <a:p>
            <a:pPr lvl="2"/>
            <a:r>
              <a:rPr lang="en-US" dirty="0" smtClean="0"/>
              <a:t>Internal Medicine</a:t>
            </a:r>
          </a:p>
          <a:p>
            <a:pPr lvl="2"/>
            <a:r>
              <a:rPr lang="en-US" dirty="0" smtClean="0"/>
              <a:t>Family Medicine</a:t>
            </a:r>
          </a:p>
          <a:p>
            <a:pPr lvl="2"/>
            <a:r>
              <a:rPr lang="en-US" dirty="0" smtClean="0"/>
              <a:t>Psychiatry</a:t>
            </a:r>
          </a:p>
          <a:p>
            <a:pPr lvl="2"/>
            <a:r>
              <a:rPr lang="en-US" dirty="0" smtClean="0"/>
              <a:t>Pediatrics</a:t>
            </a:r>
          </a:p>
          <a:p>
            <a:pPr lvl="2"/>
            <a:r>
              <a:rPr lang="en-US" dirty="0" smtClean="0"/>
              <a:t>Preliminary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Otolaryngology PGY-1 Positions </a:t>
            </a:r>
            <a:br>
              <a:rPr lang="en-US" dirty="0" smtClean="0"/>
            </a:br>
            <a:r>
              <a:rPr lang="en-US" dirty="0" smtClean="0"/>
              <a:t>Available By Year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2006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264</a:t>
                      </a:r>
                    </a:p>
                    <a:p>
                      <a:endParaRPr lang="en-US" sz="2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2007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270</a:t>
                      </a:r>
                    </a:p>
                    <a:p>
                      <a:endParaRPr lang="en-US" sz="2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2008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273</a:t>
                      </a:r>
                    </a:p>
                    <a:p>
                      <a:endParaRPr lang="en-US" sz="2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2009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275</a:t>
                      </a:r>
                    </a:p>
                    <a:p>
                      <a:endParaRPr lang="en-US" sz="24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Otolaryngology Residency Match</a:t>
            </a:r>
            <a:br>
              <a:rPr lang="en-US" dirty="0" smtClean="0"/>
            </a:br>
            <a:r>
              <a:rPr lang="en-US" dirty="0" smtClean="0"/>
              <a:t>2009 Figures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Programs -                  104</a:t>
            </a:r>
          </a:p>
          <a:p>
            <a:r>
              <a:rPr lang="en-US" dirty="0" smtClean="0"/>
              <a:t>Positions offered –    275</a:t>
            </a:r>
          </a:p>
          <a:p>
            <a:r>
              <a:rPr lang="en-US" dirty="0" smtClean="0"/>
              <a:t>Applicants</a:t>
            </a:r>
          </a:p>
          <a:p>
            <a:pPr lvl="1"/>
            <a:r>
              <a:rPr lang="en-US" dirty="0" smtClean="0"/>
              <a:t>US Seniors-                  343</a:t>
            </a:r>
          </a:p>
          <a:p>
            <a:pPr lvl="1"/>
            <a:r>
              <a:rPr lang="en-US" dirty="0" smtClean="0"/>
              <a:t>Non-US seniors -           51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Matched </a:t>
            </a:r>
          </a:p>
          <a:p>
            <a:pPr lvl="1"/>
            <a:r>
              <a:rPr lang="en-US" dirty="0" smtClean="0"/>
              <a:t>US seniors  -                263 (77%)</a:t>
            </a:r>
          </a:p>
          <a:p>
            <a:pPr lvl="1"/>
            <a:r>
              <a:rPr lang="en-US" dirty="0" smtClean="0"/>
              <a:t>Us non-senior Grads-    5</a:t>
            </a:r>
          </a:p>
          <a:p>
            <a:pPr lvl="1"/>
            <a:r>
              <a:rPr lang="en-US" dirty="0" smtClean="0"/>
              <a:t>US- IMGs-		   2	(20% non-US seniors)</a:t>
            </a:r>
          </a:p>
          <a:p>
            <a:pPr lvl="1"/>
            <a:r>
              <a:rPr lang="en-US" dirty="0" smtClean="0"/>
              <a:t>Non-US IMG -	  	  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Obtaining a Residency Spot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Medical School Performance</a:t>
            </a:r>
          </a:p>
          <a:p>
            <a:pPr lvl="1"/>
            <a:r>
              <a:rPr lang="en-US" dirty="0" smtClean="0"/>
              <a:t>Grades</a:t>
            </a:r>
          </a:p>
          <a:p>
            <a:pPr lvl="1"/>
            <a:r>
              <a:rPr lang="en-US" dirty="0" smtClean="0"/>
              <a:t>Clinical Rotation reviews</a:t>
            </a:r>
          </a:p>
          <a:p>
            <a:pPr lvl="1"/>
            <a:r>
              <a:rPr lang="en-US" dirty="0" smtClean="0"/>
              <a:t>Honors</a:t>
            </a:r>
          </a:p>
          <a:p>
            <a:pPr lvl="2"/>
            <a:r>
              <a:rPr lang="en-US" dirty="0" smtClean="0"/>
              <a:t>Alpha Omega Alpha Medical Honor Society</a:t>
            </a:r>
          </a:p>
          <a:p>
            <a:r>
              <a:rPr lang="en-US" dirty="0" smtClean="0"/>
              <a:t>USMLE scores</a:t>
            </a:r>
          </a:p>
          <a:p>
            <a:r>
              <a:rPr lang="en-US" dirty="0" smtClean="0"/>
              <a:t>Letters of Recommendation</a:t>
            </a:r>
          </a:p>
          <a:p>
            <a:r>
              <a:rPr lang="en-US" dirty="0" smtClean="0"/>
              <a:t>Extracurricular activities</a:t>
            </a:r>
          </a:p>
          <a:p>
            <a:pPr lvl="1"/>
            <a:r>
              <a:rPr lang="en-US" dirty="0" smtClean="0"/>
              <a:t>Volunteer work</a:t>
            </a:r>
          </a:p>
          <a:p>
            <a:pPr lvl="1"/>
            <a:r>
              <a:rPr lang="en-US" dirty="0" smtClean="0"/>
              <a:t>Organizational involvement</a:t>
            </a:r>
          </a:p>
          <a:p>
            <a:r>
              <a:rPr lang="en-US" dirty="0" smtClean="0"/>
              <a:t>Clinical rotation at preferred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Keys to Obtaining a Residency Spot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Familiarity</a:t>
            </a:r>
          </a:p>
          <a:p>
            <a:pPr lvl="1"/>
            <a:r>
              <a:rPr lang="en-US" dirty="0" smtClean="0"/>
              <a:t>Students that perform well on a rotation at a particular program have a better chance of matching at that program than an equally qualified or even better qualified candidate who didn’t rotate there.</a:t>
            </a:r>
          </a:p>
          <a:p>
            <a:pPr lvl="1"/>
            <a:r>
              <a:rPr lang="en-US" dirty="0" smtClean="0"/>
              <a:t>A known quantity compared to an unknown</a:t>
            </a:r>
          </a:p>
          <a:p>
            <a:pPr lvl="1"/>
            <a:r>
              <a:rPr lang="en-US" dirty="0" smtClean="0"/>
              <a:t>This factor is more heavily weighted than most other factors in ranking residents in the match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 to Foreign Medical Grads obtaining </a:t>
            </a:r>
            <a:r>
              <a:rPr lang="en-US" dirty="0" err="1" smtClean="0"/>
              <a:t>Oto</a:t>
            </a:r>
            <a:r>
              <a:rPr lang="en-US" dirty="0" smtClean="0"/>
              <a:t> residency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Competitiveness of US applicants</a:t>
            </a:r>
          </a:p>
          <a:p>
            <a:pPr lvl="1"/>
            <a:r>
              <a:rPr lang="en-US" sz="2000" dirty="0" smtClean="0"/>
              <a:t>One of most competitive specialties</a:t>
            </a:r>
          </a:p>
          <a:p>
            <a:pPr lvl="1"/>
            <a:r>
              <a:rPr lang="en-US" sz="2000" dirty="0" smtClean="0"/>
              <a:t>Attract most accomplished medical students</a:t>
            </a:r>
          </a:p>
          <a:p>
            <a:r>
              <a:rPr lang="en-US" sz="2400" dirty="0" smtClean="0"/>
              <a:t>Difference in medical school curriculum</a:t>
            </a:r>
          </a:p>
          <a:p>
            <a:r>
              <a:rPr lang="en-US" sz="2400" dirty="0" smtClean="0"/>
              <a:t>Concern for communication problems</a:t>
            </a:r>
          </a:p>
          <a:p>
            <a:pPr lvl="1"/>
            <a:r>
              <a:rPr lang="en-US" sz="2000" dirty="0" smtClean="0"/>
              <a:t>Language barriers</a:t>
            </a:r>
          </a:p>
          <a:p>
            <a:r>
              <a:rPr lang="en-US" sz="2400" dirty="0" smtClean="0"/>
              <a:t>VISA issues</a:t>
            </a:r>
          </a:p>
          <a:p>
            <a:pPr lvl="1"/>
            <a:r>
              <a:rPr lang="en-US" sz="2000" dirty="0" smtClean="0"/>
              <a:t>Program unfamiliarity with Visa options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Lack of familiarity of programs with foreign medical grads as residents</a:t>
            </a:r>
            <a:r>
              <a:rPr lang="en-US" sz="1600" dirty="0" smtClean="0"/>
              <a:t>	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J1 (visitor exchange Visa)</a:t>
            </a:r>
          </a:p>
          <a:p>
            <a:pPr lvl="1"/>
            <a:r>
              <a:rPr lang="en-US" dirty="0" smtClean="0"/>
              <a:t>Most common</a:t>
            </a:r>
          </a:p>
          <a:p>
            <a:pPr lvl="1"/>
            <a:r>
              <a:rPr lang="en-US" dirty="0" smtClean="0"/>
              <a:t>Sponsored by ECFMG</a:t>
            </a:r>
          </a:p>
          <a:p>
            <a:pPr lvl="1"/>
            <a:r>
              <a:rPr lang="en-US" dirty="0" smtClean="0"/>
              <a:t>Maximum of 7 years for training</a:t>
            </a:r>
          </a:p>
          <a:p>
            <a:pPr lvl="1"/>
            <a:r>
              <a:rPr lang="en-US" dirty="0" smtClean="0"/>
              <a:t>At completion of training required to return to LAST country of residence for 2 years </a:t>
            </a:r>
          </a:p>
          <a:p>
            <a:pPr lvl="2"/>
            <a:r>
              <a:rPr lang="en-US" dirty="0" smtClean="0"/>
              <a:t>Waivers possible</a:t>
            </a:r>
          </a:p>
          <a:p>
            <a:pPr lvl="1"/>
            <a:r>
              <a:rPr lang="en-US" dirty="0" smtClean="0"/>
              <a:t>Cannot apply for citizenship or green card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H1B (working Visa)</a:t>
            </a:r>
          </a:p>
          <a:p>
            <a:pPr lvl="1"/>
            <a:r>
              <a:rPr lang="en-US" dirty="0" smtClean="0"/>
              <a:t>No restrictions</a:t>
            </a:r>
          </a:p>
          <a:p>
            <a:pPr lvl="1"/>
            <a:r>
              <a:rPr lang="en-US" dirty="0" smtClean="0"/>
              <a:t>Sponsored by hospital</a:t>
            </a:r>
          </a:p>
          <a:p>
            <a:pPr lvl="1"/>
            <a:r>
              <a:rPr lang="en-US" dirty="0" smtClean="0"/>
              <a:t>Can apply for citizenship or green card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OtoMatch.com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Resource for information on obtaining an Otolaryngology Residency position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FMG section written by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Oswaldo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Henriquez</a:t>
            </a:r>
            <a:r>
              <a:rPr lang="en-US" dirty="0" smtClean="0">
                <a:solidFill>
                  <a:schemeClr val="tx1"/>
                </a:solidFill>
              </a:rPr>
              <a:t>, Jr. MD (Emory </a:t>
            </a:r>
            <a:r>
              <a:rPr lang="en-US" dirty="0" err="1" smtClean="0">
                <a:solidFill>
                  <a:schemeClr val="tx1"/>
                </a:solidFill>
              </a:rPr>
              <a:t>Oto</a:t>
            </a:r>
            <a:r>
              <a:rPr lang="en-US" dirty="0" smtClean="0">
                <a:solidFill>
                  <a:schemeClr val="tx1"/>
                </a:solidFill>
              </a:rPr>
              <a:t> resident)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741</Words>
  <Application>Microsoft Office PowerPoint</Application>
  <PresentationFormat>On-screen Show (4:3)</PresentationFormat>
  <Paragraphs>138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United States Otolaryngology Residency: What is Required and How Can Non-US Residents Get a Position</vt:lpstr>
      <vt:lpstr>Overall Match Results 2008</vt:lpstr>
      <vt:lpstr>US Otolaryngology PGY-1 Positions  Available By Year</vt:lpstr>
      <vt:lpstr>US Otolaryngology Residency Match 2009 Figures</vt:lpstr>
      <vt:lpstr>Keys to Obtaining a Residency Spot</vt:lpstr>
      <vt:lpstr>Keys to Obtaining a Residency Spot</vt:lpstr>
      <vt:lpstr>Barriers to Foreign Medical Grads obtaining Oto residency position</vt:lpstr>
      <vt:lpstr>VISAS</vt:lpstr>
      <vt:lpstr>OtoMatch.com</vt:lpstr>
      <vt:lpstr>Emory OTO Foreign Residents</vt:lpstr>
      <vt:lpstr>Emory OTO Foreign Residents</vt:lpstr>
      <vt:lpstr>Barriers to Foreign Residency Grads obtaining Oto Fellowship position</vt:lpstr>
      <vt:lpstr>US Otolaryngology Board Certification Requirements</vt:lpstr>
      <vt:lpstr>Status of Foreign Medical School Grads that Complete US Residency 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Otolaryngology Residency: What is Required and How Can Non-Us Residents Get a Spot</dc:title>
  <dc:creator>Pablo</dc:creator>
  <cp:lastModifiedBy>clincoln</cp:lastModifiedBy>
  <cp:revision>45</cp:revision>
  <dcterms:created xsi:type="dcterms:W3CDTF">2006-08-16T00:00:00Z</dcterms:created>
  <dcterms:modified xsi:type="dcterms:W3CDTF">2010-09-15T23:10:45Z</dcterms:modified>
</cp:coreProperties>
</file>